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2" r:id="rId7"/>
    <p:sldId id="272" r:id="rId8"/>
    <p:sldId id="263" r:id="rId9"/>
    <p:sldId id="264" r:id="rId10"/>
    <p:sldId id="275" r:id="rId11"/>
    <p:sldId id="273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37"/>
    <p:restoredTop sz="94719"/>
  </p:normalViewPr>
  <p:slideViewPr>
    <p:cSldViewPr snapToGrid="0" snapToObjects="1">
      <p:cViewPr>
        <p:scale>
          <a:sx n="100" d="100"/>
          <a:sy n="100" d="100"/>
        </p:scale>
        <p:origin x="3248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959AB-814D-EA46-B0B2-D0B9FB2553AE}" type="datetimeFigureOut">
              <a:rPr lang="en-US" smtClean="0"/>
              <a:t>5/16/21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3774A-9CD1-6C4E-BA2E-04749D51A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39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3774A-9CD1-6C4E-BA2E-04749D51A5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59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info in Chapter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3774A-9CD1-6C4E-BA2E-04749D51A5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7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EC8D-83AF-6E44-964D-18C0F04E0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078077-1C3F-7D4A-AD0C-0B86F89973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9A517-0A37-594F-8B15-BCD8561B8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DC28-DA48-C445-AB90-F324BA303C93}" type="datetimeFigureOut">
              <a:rPr lang="en-US" smtClean="0"/>
              <a:t>5/16/21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A30E8-2CFF-3745-A1FF-16359EFDE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25858-D46D-044B-81A1-DDD5E7F0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0F2D-1BB7-8C4D-B7CD-763A668F6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23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3C77-D395-374B-B439-00D9FBE75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4EC7F-B6AA-AC44-AC5C-D81EFCCAF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F13C1-CD7E-D543-8751-AFB98EA95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DC28-DA48-C445-AB90-F324BA303C93}" type="datetimeFigureOut">
              <a:rPr lang="en-US" smtClean="0"/>
              <a:t>5/16/21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F52ED-10D3-D74F-A5B2-5A01BF74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9A2D6-2EFF-084E-BFC7-5E9503F6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0F2D-1BB7-8C4D-B7CD-763A668F6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91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90C470-13FB-4C44-BF51-5CAD394B8E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64C43B-099A-BC45-AC77-10ECC62C7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AC768-C1E6-CB42-9400-53A745058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DC28-DA48-C445-AB90-F324BA303C93}" type="datetimeFigureOut">
              <a:rPr lang="en-US" smtClean="0"/>
              <a:t>5/16/21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BF130-8822-0342-A05D-223971974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6EE26-0FFB-2247-92EF-9EB0321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0F2D-1BB7-8C4D-B7CD-763A668F6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56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37311-DBDC-744C-A312-CFE60EE6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542F1-A444-5E4C-8E31-2A7C251BB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97FD7-4629-FF47-A41F-655488DC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DC28-DA48-C445-AB90-F324BA303C93}" type="datetimeFigureOut">
              <a:rPr lang="en-US" smtClean="0"/>
              <a:t>5/16/21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626E1-1B69-B14A-933C-26516CCD5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47962-CFA5-494E-9C77-9C0843E07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0F2D-1BB7-8C4D-B7CD-763A668F6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DCE2B-432C-D54E-962B-9260D37C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F6FBA-2D07-644F-BD2C-C0937CB9F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9D83B-A322-2449-93E2-35F3B4839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DC28-DA48-C445-AB90-F324BA303C93}" type="datetimeFigureOut">
              <a:rPr lang="en-US" smtClean="0"/>
              <a:t>5/16/21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0FA01-1E55-7A44-8C45-DA14B4ADF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A7B3D-ED55-C54E-A085-9174029DD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0F2D-1BB7-8C4D-B7CD-763A668F6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91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E4BB2-22D6-F44B-8DB0-DE9CD59DD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2A84C-6018-B240-A163-BDB0463968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7D96F-89B0-FD4F-8C0C-8CEF804F4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B3F69-DDDA-2C42-87C8-62C17CB60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DC28-DA48-C445-AB90-F324BA303C93}" type="datetimeFigureOut">
              <a:rPr lang="en-US" smtClean="0"/>
              <a:t>5/16/21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E35FB-CDB5-8C49-BA93-5DCA7120A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70445-24F7-2941-B179-7EEF3DB8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0F2D-1BB7-8C4D-B7CD-763A668F6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38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12AEF-7729-9E47-AE7F-F18825B5D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84747-A27D-5C4D-AA3B-EBF319C46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1E6D0-DD2F-EF47-835B-15AD8DB3E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9712B0-0E99-FA47-982B-B283C1E00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28B8BA-BF32-1040-8B88-0AA933B7B6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BA8C6C-1202-E146-A13E-A9FF619A8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DC28-DA48-C445-AB90-F324BA303C93}" type="datetimeFigureOut">
              <a:rPr lang="en-US" smtClean="0"/>
              <a:t>5/16/21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04C499-6656-7E46-A619-4D650E8F3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063DE4-93FF-1842-ADFE-C305160A4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0F2D-1BB7-8C4D-B7CD-763A668F6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83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0D9F7-E7A4-6F40-8EF9-AF3BF4F13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9D30D-BE72-D147-9B5C-32A45CE37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DC28-DA48-C445-AB90-F324BA303C93}" type="datetimeFigureOut">
              <a:rPr lang="en-US" smtClean="0"/>
              <a:t>5/16/21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A9C0F3-1D2F-084D-8E72-D187D1AA3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168916-3533-FB48-A7FD-676C11A2B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0F2D-1BB7-8C4D-B7CD-763A668F6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83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18016E-A72F-F447-B2AD-A4310E533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DC28-DA48-C445-AB90-F324BA303C93}" type="datetimeFigureOut">
              <a:rPr lang="en-US" smtClean="0"/>
              <a:t>5/16/21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D82542-C8D8-2541-8840-29D7D1426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E7490-671E-B34F-BB51-F9382DCED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0F2D-1BB7-8C4D-B7CD-763A668F6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7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FB2A6-16C5-534E-84F8-3061BC260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EE9B6-38B2-044F-ACBF-BAA89282B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4F4B11-9839-884A-B497-E4BA57864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23B03-5DA1-7246-8423-2BF13841D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DC28-DA48-C445-AB90-F324BA303C93}" type="datetimeFigureOut">
              <a:rPr lang="en-US" smtClean="0"/>
              <a:t>5/16/21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57A3A-76BC-504A-893A-45B5D748F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C5EC2-2857-7D45-9FC1-10576925C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0F2D-1BB7-8C4D-B7CD-763A668F6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76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43A7A-68A6-7040-9F66-41E663BC6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DCD208-0DCB-DD42-99B3-F62D8C38EE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D73573-DC2F-4A4A-9C3A-468B90F1B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B44F9-BDAC-3B40-9F51-A09356B34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DC28-DA48-C445-AB90-F324BA303C93}" type="datetimeFigureOut">
              <a:rPr lang="en-US" smtClean="0"/>
              <a:t>5/16/21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E8698-CC4E-1447-90AA-DA7D2E24C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DAB753-F7C1-AA47-B489-703875ECB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40F2D-1BB7-8C4D-B7CD-763A668F6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01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CD5001-B362-1B47-B853-59D219955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2C07B-1850-E74A-A925-FDC08E9ED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8247C-C7F6-D54D-A5E9-92DB018CA6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6DC28-DA48-C445-AB90-F324BA303C93}" type="datetimeFigureOut">
              <a:rPr lang="en-US" smtClean="0"/>
              <a:t>5/16/21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8F0C7-9C67-2448-85A2-EECDE681D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0F41A-E806-6247-9752-34E3BB66D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40F2D-1BB7-8C4D-B7CD-763A668F6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67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C3D9A-FFE0-A843-AEA4-971339B84B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GB" dirty="0"/>
            </a:br>
            <a:br>
              <a:rPr lang="en-GB" dirty="0"/>
            </a:br>
            <a:r>
              <a:rPr lang="en-GB" dirty="0"/>
              <a:t> INVESTIGATING MACHINE LEARNING METHODS FOR HUMAN BEHAVIOUR ACTIVITY WITH DEPLOYMENT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96982B-9625-B747-9BCB-18B466736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02037"/>
            <a:ext cx="9679709" cy="2918835"/>
          </a:xfrm>
        </p:spPr>
        <p:txBody>
          <a:bodyPr>
            <a:normAutofit fontScale="92500" lnSpcReduction="20000"/>
          </a:bodyPr>
          <a:lstStyle/>
          <a:p>
            <a:br>
              <a:rPr lang="en-GB" dirty="0"/>
            </a:br>
            <a:endParaRPr lang="en-GB" dirty="0"/>
          </a:p>
          <a:p>
            <a:r>
              <a:rPr lang="en-GB" dirty="0"/>
              <a:t> by </a:t>
            </a:r>
          </a:p>
          <a:p>
            <a:r>
              <a:rPr lang="en-GB" dirty="0"/>
              <a:t>Khrishawn Randal Samuel Powell </a:t>
            </a:r>
          </a:p>
          <a:p>
            <a:endParaRPr lang="en-GB" dirty="0"/>
          </a:p>
          <a:p>
            <a:r>
              <a:rPr lang="en-GB" dirty="0"/>
              <a:t> Supervisor: Dr SS Fatima </a:t>
            </a:r>
          </a:p>
          <a:p>
            <a:r>
              <a:rPr lang="en-GB" dirty="0"/>
              <a:t>Department of Computer Science </a:t>
            </a:r>
          </a:p>
          <a:p>
            <a:r>
              <a:rPr lang="en-GB" dirty="0"/>
              <a:t>Loughborough University </a:t>
            </a: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16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A8FC2-7E01-634E-9155-8DF79440C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Getting Better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8A5FEA-C40B-3D4D-B7E1-984ACF6A3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374" y="1926386"/>
            <a:ext cx="5173253" cy="387994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938B7EE-EC67-C64D-B8FD-7416C7C2A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014907"/>
              </p:ext>
            </p:extLst>
          </p:nvPr>
        </p:nvGraphicFramePr>
        <p:xfrm>
          <a:off x="8493963" y="2577262"/>
          <a:ext cx="3077043" cy="2578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506">
                  <a:extLst>
                    <a:ext uri="{9D8B030D-6E8A-4147-A177-3AD203B41FA5}">
                      <a16:colId xmlns:a16="http://schemas.microsoft.com/office/drawing/2014/main" val="1320761156"/>
                    </a:ext>
                  </a:extLst>
                </a:gridCol>
                <a:gridCol w="1012369">
                  <a:extLst>
                    <a:ext uri="{9D8B030D-6E8A-4147-A177-3AD203B41FA5}">
                      <a16:colId xmlns:a16="http://schemas.microsoft.com/office/drawing/2014/main" val="2927442269"/>
                    </a:ext>
                  </a:extLst>
                </a:gridCol>
                <a:gridCol w="1006168">
                  <a:extLst>
                    <a:ext uri="{9D8B030D-6E8A-4147-A177-3AD203B41FA5}">
                      <a16:colId xmlns:a16="http://schemas.microsoft.com/office/drawing/2014/main" val="2858703563"/>
                    </a:ext>
                  </a:extLst>
                </a:gridCol>
              </a:tblGrid>
              <a:tr h="17265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After Hyperparameter tuning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193771"/>
                  </a:ext>
                </a:extLst>
              </a:tr>
              <a:tr h="362314">
                <a:tc>
                  <a:txBody>
                    <a:bodyPr/>
                    <a:lstStyle/>
                    <a:p>
                      <a:pPr algn="ctr"/>
                      <a:r>
                        <a:rPr lang="en-US" sz="1400" b="1" u="sng" dirty="0"/>
                        <a:t>Position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sng" dirty="0"/>
                        <a:t>Model 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sng" dirty="0"/>
                        <a:t>Score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98667"/>
                  </a:ext>
                </a:extLst>
              </a:tr>
              <a:tr h="517591">
                <a:tc>
                  <a:txBody>
                    <a:bodyPr/>
                    <a:lstStyle/>
                    <a:p>
                      <a:r>
                        <a:rPr lang="en-US" sz="1400" dirty="0"/>
                        <a:t>1st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Logistic Regression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93.1999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01518"/>
                  </a:ext>
                </a:extLst>
              </a:tr>
              <a:tr h="828145">
                <a:tc>
                  <a:txBody>
                    <a:bodyPr/>
                    <a:lstStyle/>
                    <a:p>
                      <a:r>
                        <a:rPr lang="en-US" sz="1400" dirty="0"/>
                        <a:t>2nd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Neural Network</a:t>
                      </a:r>
                      <a:endParaRPr lang="en-US" sz="1400" dirty="0"/>
                    </a:p>
                  </a:txBody>
                  <a:tcPr>
                    <a:solidFill>
                      <a:srgbClr val="AA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93.10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099328"/>
                  </a:ext>
                </a:extLst>
              </a:tr>
              <a:tr h="564770">
                <a:tc>
                  <a:txBody>
                    <a:bodyPr/>
                    <a:lstStyle/>
                    <a:p>
                      <a:r>
                        <a:rPr lang="en-US" sz="1400" dirty="0"/>
                        <a:t>3rd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Random Forest 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91.774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06442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75269D1-1C3B-7847-BDEC-87EBC7537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675550"/>
              </p:ext>
            </p:extLst>
          </p:nvPr>
        </p:nvGraphicFramePr>
        <p:xfrm>
          <a:off x="5263095" y="2605363"/>
          <a:ext cx="3077043" cy="264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978">
                  <a:extLst>
                    <a:ext uri="{9D8B030D-6E8A-4147-A177-3AD203B41FA5}">
                      <a16:colId xmlns:a16="http://schemas.microsoft.com/office/drawing/2014/main" val="1320761156"/>
                    </a:ext>
                  </a:extLst>
                </a:gridCol>
                <a:gridCol w="882837">
                  <a:extLst>
                    <a:ext uri="{9D8B030D-6E8A-4147-A177-3AD203B41FA5}">
                      <a16:colId xmlns:a16="http://schemas.microsoft.com/office/drawing/2014/main" val="2927442269"/>
                    </a:ext>
                  </a:extLst>
                </a:gridCol>
                <a:gridCol w="1218228">
                  <a:extLst>
                    <a:ext uri="{9D8B030D-6E8A-4147-A177-3AD203B41FA5}">
                      <a16:colId xmlns:a16="http://schemas.microsoft.com/office/drawing/2014/main" val="2858703563"/>
                    </a:ext>
                  </a:extLst>
                </a:gridCol>
              </a:tblGrid>
              <a:tr h="211685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Before Hyperparameter tuning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193771"/>
                  </a:ext>
                </a:extLst>
              </a:tr>
              <a:tr h="284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Position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 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Score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98667"/>
                  </a:ext>
                </a:extLst>
              </a:tr>
              <a:tr h="650783">
                <a:tc>
                  <a:txBody>
                    <a:bodyPr/>
                    <a:lstStyle/>
                    <a:p>
                      <a:r>
                        <a:rPr lang="en-US" sz="1400" dirty="0"/>
                        <a:t>1st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Neural Network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92.42%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01518"/>
                  </a:ext>
                </a:extLst>
              </a:tr>
              <a:tr h="650783">
                <a:tc>
                  <a:txBody>
                    <a:bodyPr/>
                    <a:lstStyle/>
                    <a:p>
                      <a:r>
                        <a:rPr lang="en-US" sz="1400" dirty="0"/>
                        <a:t>2nd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Logistic Regression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91.61%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099328"/>
                  </a:ext>
                </a:extLst>
              </a:tr>
              <a:tr h="650783">
                <a:tc>
                  <a:txBody>
                    <a:bodyPr/>
                    <a:lstStyle/>
                    <a:p>
                      <a:r>
                        <a:rPr lang="en-US" sz="1400" dirty="0"/>
                        <a:t>3rd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Random Forest 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90.91%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064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3597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DDEEB-5686-DA43-A538-EA9EB78D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Evaluation on Test Set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4F3D3C-2CBF-7342-A7E1-32CBFC20E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216" y="1851262"/>
            <a:ext cx="5801784" cy="435133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34635F-0375-264A-BA7C-A65282249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20119"/>
              </p:ext>
            </p:extLst>
          </p:nvPr>
        </p:nvGraphicFramePr>
        <p:xfrm>
          <a:off x="6553200" y="1851262"/>
          <a:ext cx="4800600" cy="404590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3802480109"/>
                    </a:ext>
                  </a:extLst>
                </a:gridCol>
                <a:gridCol w="1605875">
                  <a:extLst>
                    <a:ext uri="{9D8B030D-6E8A-4147-A177-3AD203B41FA5}">
                      <a16:colId xmlns:a16="http://schemas.microsoft.com/office/drawing/2014/main" val="1037835363"/>
                    </a:ext>
                  </a:extLst>
                </a:gridCol>
                <a:gridCol w="1861225">
                  <a:extLst>
                    <a:ext uri="{9D8B030D-6E8A-4147-A177-3AD203B41FA5}">
                      <a16:colId xmlns:a16="http://schemas.microsoft.com/office/drawing/2014/main" val="1786839637"/>
                    </a:ext>
                  </a:extLst>
                </a:gridCol>
              </a:tblGrid>
              <a:tr h="404590">
                <a:tc gridSpan="3">
                  <a:txBody>
                    <a:bodyPr/>
                    <a:lstStyle/>
                    <a:p>
                      <a:pPr algn="ctr"/>
                      <a:r>
                        <a:rPr lang="en-GB" sz="1300" dirty="0">
                          <a:effectLst/>
                        </a:rPr>
                        <a:t>Evaluating parameters on test data </a:t>
                      </a:r>
                      <a:endParaRPr lang="en-GB" sz="13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4338" marR="34338" marT="0" marB="0"/>
                </a:tc>
                <a:tc hMerge="1"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5929" marR="65929" marT="32965" marB="32965"/>
                </a:tc>
                <a:tc hMerge="1"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5929" marR="65929" marT="32965" marB="32965"/>
                </a:tc>
                <a:extLst>
                  <a:ext uri="{0D108BD9-81ED-4DB2-BD59-A6C34878D82A}">
                    <a16:rowId xmlns:a16="http://schemas.microsoft.com/office/drawing/2014/main" val="4224144815"/>
                  </a:ext>
                </a:extLst>
              </a:tr>
              <a:tr h="404590"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Model </a:t>
                      </a:r>
                      <a:endParaRPr lang="en-GB" sz="13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4338" marR="3433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>
                          <a:effectLst/>
                        </a:rPr>
                        <a:t>Training Score </a:t>
                      </a:r>
                      <a:endParaRPr lang="en-GB" sz="13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4338" marR="3433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>
                          <a:effectLst/>
                        </a:rPr>
                        <a:t>Testing Score </a:t>
                      </a:r>
                      <a:endParaRPr lang="en-GB" sz="13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4338" marR="34338" marT="0" marB="0"/>
                </a:tc>
                <a:extLst>
                  <a:ext uri="{0D108BD9-81ED-4DB2-BD59-A6C34878D82A}">
                    <a16:rowId xmlns:a16="http://schemas.microsoft.com/office/drawing/2014/main" val="1418501550"/>
                  </a:ext>
                </a:extLst>
              </a:tr>
              <a:tr h="404590"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Decision Tree </a:t>
                      </a:r>
                      <a:endParaRPr lang="en-GB" sz="13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4338" marR="3433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>
                          <a:effectLst/>
                        </a:rPr>
                        <a:t>95.28% </a:t>
                      </a:r>
                      <a:endParaRPr lang="en-GB" sz="13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4338" marR="3433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84.56% </a:t>
                      </a:r>
                      <a:endParaRPr lang="en-GB" sz="13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4338" marR="34338" marT="0" marB="0"/>
                </a:tc>
                <a:extLst>
                  <a:ext uri="{0D108BD9-81ED-4DB2-BD59-A6C34878D82A}">
                    <a16:rowId xmlns:a16="http://schemas.microsoft.com/office/drawing/2014/main" val="1639399688"/>
                  </a:ext>
                </a:extLst>
              </a:tr>
              <a:tr h="809180"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K- Nearest Neighbour </a:t>
                      </a:r>
                      <a:endParaRPr lang="en-GB" sz="13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4338" marR="3433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98.71% </a:t>
                      </a:r>
                      <a:endParaRPr lang="en-GB" sz="13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4338" marR="3433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>
                          <a:effectLst/>
                        </a:rPr>
                        <a:t>91.11% </a:t>
                      </a:r>
                      <a:endParaRPr lang="en-GB" sz="13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4338" marR="34338" marT="0" marB="0"/>
                </a:tc>
                <a:extLst>
                  <a:ext uri="{0D108BD9-81ED-4DB2-BD59-A6C34878D82A}">
                    <a16:rowId xmlns:a16="http://schemas.microsoft.com/office/drawing/2014/main" val="2327227935"/>
                  </a:ext>
                </a:extLst>
              </a:tr>
              <a:tr h="606885"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Logistic Regression </a:t>
                      </a:r>
                      <a:endParaRPr lang="en-GB" sz="13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4338" marR="3433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99.07% </a:t>
                      </a:r>
                      <a:endParaRPr lang="en-GB" sz="13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4338" marR="3433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95.66% </a:t>
                      </a:r>
                      <a:endParaRPr lang="en-GB" sz="13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4338" marR="34338" marT="0" marB="0"/>
                </a:tc>
                <a:extLst>
                  <a:ext uri="{0D108BD9-81ED-4DB2-BD59-A6C34878D82A}">
                    <a16:rowId xmlns:a16="http://schemas.microsoft.com/office/drawing/2014/main" val="2915580530"/>
                  </a:ext>
                </a:extLst>
              </a:tr>
              <a:tr h="606885"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Support Vector Machine </a:t>
                      </a:r>
                      <a:endParaRPr lang="en-GB" sz="13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4338" marR="3433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98.93% </a:t>
                      </a:r>
                      <a:endParaRPr lang="en-GB" sz="13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4338" marR="3433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93.07% </a:t>
                      </a:r>
                      <a:endParaRPr lang="en-GB" sz="13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4338" marR="34338" marT="0" marB="0"/>
                </a:tc>
                <a:extLst>
                  <a:ext uri="{0D108BD9-81ED-4DB2-BD59-A6C34878D82A}">
                    <a16:rowId xmlns:a16="http://schemas.microsoft.com/office/drawing/2014/main" val="3479241674"/>
                  </a:ext>
                </a:extLst>
              </a:tr>
              <a:tr h="404590"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Random Forest </a:t>
                      </a:r>
                      <a:endParaRPr lang="en-GB" sz="13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4338" marR="3433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>
                          <a:effectLst/>
                        </a:rPr>
                        <a:t>100% </a:t>
                      </a:r>
                      <a:endParaRPr lang="en-GB" sz="13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4338" marR="3433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92.80% </a:t>
                      </a:r>
                      <a:endParaRPr lang="en-GB" sz="13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4338" marR="34338" marT="0" marB="0"/>
                </a:tc>
                <a:extLst>
                  <a:ext uri="{0D108BD9-81ED-4DB2-BD59-A6C34878D82A}">
                    <a16:rowId xmlns:a16="http://schemas.microsoft.com/office/drawing/2014/main" val="2680368330"/>
                  </a:ext>
                </a:extLst>
              </a:tr>
              <a:tr h="404590"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Neural Network </a:t>
                      </a:r>
                      <a:endParaRPr lang="en-GB" sz="13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4338" marR="3433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>
                          <a:effectLst/>
                        </a:rPr>
                        <a:t>99.31% </a:t>
                      </a:r>
                      <a:endParaRPr lang="en-GB" sz="13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4338" marR="3433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>
                          <a:effectLst/>
                        </a:rPr>
                        <a:t>93.79% </a:t>
                      </a:r>
                      <a:endParaRPr lang="en-GB" sz="13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4338" marR="34338" marT="0" marB="0"/>
                </a:tc>
                <a:extLst>
                  <a:ext uri="{0D108BD9-81ED-4DB2-BD59-A6C34878D82A}">
                    <a16:rowId xmlns:a16="http://schemas.microsoft.com/office/drawing/2014/main" val="938250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6870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1AA94-AEE1-5740-8456-4A24ADB7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Can we possibly deploy the model to be able to predict human </a:t>
            </a:r>
            <a:r>
              <a:rPr lang="en-GB" dirty="0"/>
              <a:t>behaviour</a:t>
            </a:r>
            <a:r>
              <a:rPr lang="en-US" dirty="0"/>
              <a:t> activity in real time?</a:t>
            </a:r>
          </a:p>
        </p:txBody>
      </p:sp>
      <p:pic>
        <p:nvPicPr>
          <p:cNvPr id="1026" name="Picture 2" descr="FastAPI">
            <a:extLst>
              <a:ext uri="{FF2B5EF4-FFF2-40B4-BE49-F238E27FC236}">
                <a16:creationId xmlns:a16="http://schemas.microsoft.com/office/drawing/2014/main" id="{3222F0B8-F7F1-0C4A-B97A-EE40E3AB36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509" y="1690688"/>
            <a:ext cx="6006981" cy="216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829548-67E4-9A48-9500-EB4C26B52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524" y="3858692"/>
            <a:ext cx="6188076" cy="214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15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BB07E-60E3-0D4D-8E20-CA45628F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6A776-711C-2940-92BD-3A6864922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old people live alone, and this number is set to increase. </a:t>
            </a:r>
          </a:p>
          <a:p>
            <a:r>
              <a:rPr lang="en-US" dirty="0"/>
              <a:t>When old people live alone, they sometimes find it hard to carry out traditional daily activities.</a:t>
            </a:r>
          </a:p>
          <a:p>
            <a:r>
              <a:rPr lang="en-US" dirty="0"/>
              <a:t>As a result, is there a way we can automate their homes to make lives easier for them?</a:t>
            </a:r>
          </a:p>
          <a:p>
            <a:r>
              <a:rPr lang="en-US" dirty="0"/>
              <a:t>To do this Machine Learning can be used to predict human behavior Activity.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0B221-CDE3-F844-8950-0888392EB6EB}"/>
              </a:ext>
            </a:extLst>
          </p:cNvPr>
          <p:cNvSpPr txBox="1"/>
          <p:nvPr/>
        </p:nvSpPr>
        <p:spPr>
          <a:xfrm>
            <a:off x="804070" y="5368954"/>
            <a:ext cx="10583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But to do this we have to investigate what Machine Learning models are the best to carry this out </a:t>
            </a:r>
          </a:p>
        </p:txBody>
      </p:sp>
    </p:spTree>
    <p:extLst>
      <p:ext uri="{BB962C8B-B14F-4D97-AF65-F5344CB8AC3E}">
        <p14:creationId xmlns:p14="http://schemas.microsoft.com/office/powerpoint/2010/main" val="3879359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CE82F-9FC0-8843-8063-A1A44DCE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Solution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ABE26FB-131A-3A47-92BD-3604B6D9D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50" y="1293340"/>
            <a:ext cx="9111761" cy="542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17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4A903-17AC-7D45-88CC-A2C55A15E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done during this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70DC8-A15A-A646-A0F0-85CB87D21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  <a:p>
            <a:r>
              <a:rPr lang="en-US" dirty="0"/>
              <a:t>Data </a:t>
            </a:r>
            <a:r>
              <a:rPr lang="en-US" dirty="0" err="1"/>
              <a:t>Visualisation</a:t>
            </a:r>
            <a:endParaRPr lang="en-US" dirty="0"/>
          </a:p>
          <a:p>
            <a:r>
              <a:rPr lang="en-US" dirty="0"/>
              <a:t>Data Training using Train Test Split</a:t>
            </a:r>
          </a:p>
          <a:p>
            <a:r>
              <a:rPr lang="en-US" dirty="0"/>
              <a:t>Data Training using K Fold Cross- Validation</a:t>
            </a:r>
          </a:p>
          <a:p>
            <a:r>
              <a:rPr lang="en-US" dirty="0"/>
              <a:t>Hyperparameter Tuning</a:t>
            </a:r>
          </a:p>
          <a:p>
            <a:r>
              <a:rPr lang="en-US" dirty="0"/>
              <a:t>Evaluation of Models</a:t>
            </a:r>
          </a:p>
          <a:p>
            <a:r>
              <a:rPr lang="en-US" dirty="0"/>
              <a:t>Deployment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8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B0DC2-098F-2A4B-8881-612D0976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</a:t>
            </a:r>
            <a:r>
              <a:rPr lang="en-US" dirty="0" err="1"/>
              <a:t>Visualisation</a:t>
            </a:r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D95488F-4497-CF4C-9390-08333B777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447" y="1690688"/>
            <a:ext cx="5779469" cy="4351338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A5FAFC5-D304-8F45-972D-F39DBF298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065" y="1856816"/>
            <a:ext cx="5603586" cy="41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16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C0A25-EAE2-4E4C-961F-F861F566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Train Test Split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CE10E9F-4A22-4247-B252-0FE0D26EB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77" y="2419832"/>
            <a:ext cx="3886517" cy="3434750"/>
          </a:xfr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040865E-DCBD-194E-8495-BADB8BD92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841245"/>
              </p:ext>
            </p:extLst>
          </p:nvPr>
        </p:nvGraphicFramePr>
        <p:xfrm>
          <a:off x="3838775" y="2575523"/>
          <a:ext cx="3886515" cy="3123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059">
                  <a:extLst>
                    <a:ext uri="{9D8B030D-6E8A-4147-A177-3AD203B41FA5}">
                      <a16:colId xmlns:a16="http://schemas.microsoft.com/office/drawing/2014/main" val="1320761156"/>
                    </a:ext>
                  </a:extLst>
                </a:gridCol>
                <a:gridCol w="1147751">
                  <a:extLst>
                    <a:ext uri="{9D8B030D-6E8A-4147-A177-3AD203B41FA5}">
                      <a16:colId xmlns:a16="http://schemas.microsoft.com/office/drawing/2014/main" val="2927442269"/>
                    </a:ext>
                  </a:extLst>
                </a:gridCol>
                <a:gridCol w="1538705">
                  <a:extLst>
                    <a:ext uri="{9D8B030D-6E8A-4147-A177-3AD203B41FA5}">
                      <a16:colId xmlns:a16="http://schemas.microsoft.com/office/drawing/2014/main" val="285870356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3 Training Scores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193771"/>
                  </a:ext>
                </a:extLst>
              </a:tr>
              <a:tr h="705843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Position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Model 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Score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98667"/>
                  </a:ext>
                </a:extLst>
              </a:tr>
              <a:tr h="567687">
                <a:tc>
                  <a:txBody>
                    <a:bodyPr/>
                    <a:lstStyle/>
                    <a:p>
                      <a:r>
                        <a:rPr lang="en-US" dirty="0"/>
                        <a:t>1st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100%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01518"/>
                  </a:ext>
                </a:extLst>
              </a:tr>
              <a:tr h="705843">
                <a:tc>
                  <a:txBody>
                    <a:bodyPr/>
                    <a:lstStyle/>
                    <a:p>
                      <a:r>
                        <a:rPr lang="en-US" dirty="0"/>
                        <a:t>2nd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100%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099328"/>
                  </a:ext>
                </a:extLst>
              </a:tr>
              <a:tr h="705843">
                <a:tc>
                  <a:txBody>
                    <a:bodyPr/>
                    <a:lstStyle/>
                    <a:p>
                      <a:r>
                        <a:rPr lang="en-US" dirty="0"/>
                        <a:t>3rd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Network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99.8%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06442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12D583C-657F-4B40-B251-8027DDD16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739258"/>
              </p:ext>
            </p:extLst>
          </p:nvPr>
        </p:nvGraphicFramePr>
        <p:xfrm>
          <a:off x="7835901" y="2575522"/>
          <a:ext cx="4231322" cy="3279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095">
                  <a:extLst>
                    <a:ext uri="{9D8B030D-6E8A-4147-A177-3AD203B41FA5}">
                      <a16:colId xmlns:a16="http://schemas.microsoft.com/office/drawing/2014/main" val="1320761156"/>
                    </a:ext>
                  </a:extLst>
                </a:gridCol>
                <a:gridCol w="1214011">
                  <a:extLst>
                    <a:ext uri="{9D8B030D-6E8A-4147-A177-3AD203B41FA5}">
                      <a16:colId xmlns:a16="http://schemas.microsoft.com/office/drawing/2014/main" val="2927442269"/>
                    </a:ext>
                  </a:extLst>
                </a:gridCol>
                <a:gridCol w="1675216">
                  <a:extLst>
                    <a:ext uri="{9D8B030D-6E8A-4147-A177-3AD203B41FA5}">
                      <a16:colId xmlns:a16="http://schemas.microsoft.com/office/drawing/2014/main" val="2858703563"/>
                    </a:ext>
                  </a:extLst>
                </a:gridCol>
              </a:tblGrid>
              <a:tr h="381637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3 Test Scores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193771"/>
                  </a:ext>
                </a:extLst>
              </a:tr>
              <a:tr h="6678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Position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Score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98667"/>
                  </a:ext>
                </a:extLst>
              </a:tr>
              <a:tr h="667865">
                <a:tc>
                  <a:txBody>
                    <a:bodyPr/>
                    <a:lstStyle/>
                    <a:p>
                      <a:r>
                        <a:rPr lang="en-US" dirty="0"/>
                        <a:t>1st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Network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98.78%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01518"/>
                  </a:ext>
                </a:extLst>
              </a:tr>
              <a:tr h="667865">
                <a:tc>
                  <a:txBody>
                    <a:bodyPr/>
                    <a:lstStyle/>
                    <a:p>
                      <a:r>
                        <a:rPr lang="en-US" dirty="0"/>
                        <a:t>2nd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98.10%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099328"/>
                  </a:ext>
                </a:extLst>
              </a:tr>
              <a:tr h="893827">
                <a:tc>
                  <a:txBody>
                    <a:bodyPr/>
                    <a:lstStyle/>
                    <a:p>
                      <a:r>
                        <a:rPr lang="en-US" dirty="0"/>
                        <a:t>3rd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97.82%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06442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33BC76-D6AB-AB4C-91FB-5363F5B80256}"/>
              </a:ext>
            </a:extLst>
          </p:cNvPr>
          <p:cNvSpPr txBox="1"/>
          <p:nvPr/>
        </p:nvSpPr>
        <p:spPr>
          <a:xfrm>
            <a:off x="3152078" y="6010273"/>
            <a:ext cx="5887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BUT ARE THESE ACTUALLY ENOUGH PROOF?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2995C6-3590-5F4F-BAF3-895188C64503}"/>
              </a:ext>
            </a:extLst>
          </p:cNvPr>
          <p:cNvSpPr txBox="1"/>
          <p:nvPr/>
        </p:nvSpPr>
        <p:spPr>
          <a:xfrm>
            <a:off x="595618" y="1249960"/>
            <a:ext cx="10821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Test Split works by: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 is trained and tested based on the percentage specified. </a:t>
            </a:r>
            <a:r>
              <a:rPr lang="en-US" b="1" dirty="0" err="1"/>
              <a:t>test_size</a:t>
            </a:r>
            <a:r>
              <a:rPr lang="en-US" b="1" dirty="0"/>
              <a:t> = 0.2 </a:t>
            </a:r>
            <a:r>
              <a:rPr lang="en-US" dirty="0"/>
              <a:t>means 20% of the dataset will be the test size and 80% will be used for training.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53846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B760-2309-7049-91C6-DE75BF5BE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K - Fold Cross Validation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813ED4-A65A-C445-A9BD-187884B70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757" y="2375731"/>
            <a:ext cx="4140719" cy="26107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189BD1-67CE-BD44-98F2-C406E4C4EC35}"/>
              </a:ext>
            </a:extLst>
          </p:cNvPr>
          <p:cNvSpPr txBox="1"/>
          <p:nvPr/>
        </p:nvSpPr>
        <p:spPr>
          <a:xfrm>
            <a:off x="4336477" y="1367327"/>
            <a:ext cx="67217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K - Fold Cross validation work?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 is split into K - Folds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E.g. if K is 5 data will be split into 5 folds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each Split 1-fold is used to test the model and K-1 folds are used to train the model 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During each split, the test sets is changed, and a new set of K-1 folds are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mean of all test scores are calculated and the final accuracy score is the mean of all test scores.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algn="ctr"/>
            <a:r>
              <a:rPr lang="en-US" b="1" dirty="0"/>
              <a:t>Benefits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data instance has the ability to appear in the training and testing set and as a result of this gives us much fairer reliable results.</a:t>
            </a:r>
          </a:p>
        </p:txBody>
      </p:sp>
    </p:spTree>
    <p:extLst>
      <p:ext uri="{BB962C8B-B14F-4D97-AF65-F5344CB8AC3E}">
        <p14:creationId xmlns:p14="http://schemas.microsoft.com/office/powerpoint/2010/main" val="2933733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5FD2C-5969-144A-AC35-78DB3753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 - Fold Cross-Validation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17B52386-BC3B-2A48-AC0E-1B8FBD20E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980" y="1690688"/>
            <a:ext cx="5262970" cy="3947228"/>
          </a:xfr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0A50E8-C1EE-2140-B3A3-C0FFC227C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139677"/>
              </p:ext>
            </p:extLst>
          </p:nvPr>
        </p:nvGraphicFramePr>
        <p:xfrm>
          <a:off x="6603052" y="2296547"/>
          <a:ext cx="4707382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996">
                  <a:extLst>
                    <a:ext uri="{9D8B030D-6E8A-4147-A177-3AD203B41FA5}">
                      <a16:colId xmlns:a16="http://schemas.microsoft.com/office/drawing/2014/main" val="1320761156"/>
                    </a:ext>
                  </a:extLst>
                </a:gridCol>
                <a:gridCol w="1863693">
                  <a:extLst>
                    <a:ext uri="{9D8B030D-6E8A-4147-A177-3AD203B41FA5}">
                      <a16:colId xmlns:a16="http://schemas.microsoft.com/office/drawing/2014/main" val="2927442269"/>
                    </a:ext>
                  </a:extLst>
                </a:gridCol>
                <a:gridCol w="1863693">
                  <a:extLst>
                    <a:ext uri="{9D8B030D-6E8A-4147-A177-3AD203B41FA5}">
                      <a16:colId xmlns:a16="http://schemas.microsoft.com/office/drawing/2014/main" val="285870356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3 Training Scores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193771"/>
                  </a:ext>
                </a:extLst>
              </a:tr>
              <a:tr h="157402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Position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Model 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/>
                        <a:t>Score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498667"/>
                  </a:ext>
                </a:extLst>
              </a:tr>
              <a:tr h="157402">
                <a:tc>
                  <a:txBody>
                    <a:bodyPr/>
                    <a:lstStyle/>
                    <a:p>
                      <a:r>
                        <a:rPr lang="en-US" dirty="0"/>
                        <a:t>1st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Network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92.42%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01518"/>
                  </a:ext>
                </a:extLst>
              </a:tr>
              <a:tr h="122927">
                <a:tc>
                  <a:txBody>
                    <a:bodyPr/>
                    <a:lstStyle/>
                    <a:p>
                      <a:r>
                        <a:rPr lang="en-US" dirty="0"/>
                        <a:t>2nd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91.61%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099328"/>
                  </a:ext>
                </a:extLst>
              </a:tr>
              <a:tr h="157402">
                <a:tc>
                  <a:txBody>
                    <a:bodyPr/>
                    <a:lstStyle/>
                    <a:p>
                      <a:r>
                        <a:rPr lang="en-US" dirty="0"/>
                        <a:t>3rd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Forest 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90.91%</a:t>
                      </a:r>
                    </a:p>
                  </a:txBody>
                  <a:tcPr>
                    <a:solidFill>
                      <a:srgbClr val="AA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06442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D4CE25F-1B3C-D143-97D5-51B98F19A8E1}"/>
              </a:ext>
            </a:extLst>
          </p:cNvPr>
          <p:cNvSpPr txBox="1"/>
          <p:nvPr/>
        </p:nvSpPr>
        <p:spPr>
          <a:xfrm>
            <a:off x="6874418" y="5005526"/>
            <a:ext cx="416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But can we achieve better results??</a:t>
            </a:r>
          </a:p>
        </p:txBody>
      </p:sp>
    </p:spTree>
    <p:extLst>
      <p:ext uri="{BB962C8B-B14F-4D97-AF65-F5344CB8AC3E}">
        <p14:creationId xmlns:p14="http://schemas.microsoft.com/office/powerpoint/2010/main" val="174191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43313-CDF7-0548-B8B8-D5315344E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17" y="1"/>
            <a:ext cx="10555942" cy="735105"/>
          </a:xfrm>
        </p:spPr>
        <p:txBody>
          <a:bodyPr/>
          <a:lstStyle/>
          <a:p>
            <a:pPr algn="ctr"/>
            <a:r>
              <a:rPr lang="en-US" dirty="0"/>
              <a:t>Hyperparameter Tuning</a:t>
            </a:r>
          </a:p>
        </p:txBody>
      </p:sp>
      <p:pic>
        <p:nvPicPr>
          <p:cNvPr id="3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B6AADB49-2309-D746-AB92-D7EFADB06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7842" b="1697"/>
          <a:stretch/>
        </p:blipFill>
        <p:spPr>
          <a:xfrm>
            <a:off x="428429" y="735106"/>
            <a:ext cx="2951509" cy="2648634"/>
          </a:xfrm>
        </p:spPr>
      </p:pic>
      <p:pic>
        <p:nvPicPr>
          <p:cNvPr id="4" name="Content Placeholder 4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6250E314-85C7-E043-996F-0F46B16D63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200" r="10519"/>
          <a:stretch/>
        </p:blipFill>
        <p:spPr>
          <a:xfrm>
            <a:off x="4327184" y="673678"/>
            <a:ext cx="3194971" cy="2710062"/>
          </a:xfrm>
          <a:prstGeom prst="rect">
            <a:avLst/>
          </a:prstGeom>
        </p:spPr>
      </p:pic>
      <p:pic>
        <p:nvPicPr>
          <p:cNvPr id="5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4F55C10F-222E-9744-9747-03CF005981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530" r="14340" b="162"/>
          <a:stretch/>
        </p:blipFill>
        <p:spPr>
          <a:xfrm>
            <a:off x="8469402" y="906516"/>
            <a:ext cx="2968658" cy="2477224"/>
          </a:xfrm>
          <a:prstGeom prst="rect">
            <a:avLst/>
          </a:prstGeom>
        </p:spPr>
      </p:pic>
      <p:pic>
        <p:nvPicPr>
          <p:cNvPr id="6" name="Content Placeholder 6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027D7B08-6ABD-3944-9350-9C113A8F3F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19" t="3893" r="18001" b="1438"/>
          <a:stretch/>
        </p:blipFill>
        <p:spPr>
          <a:xfrm>
            <a:off x="545214" y="3658927"/>
            <a:ext cx="2834724" cy="2538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1D6949-DB13-4B4A-8787-58E4A2BC1FB6}"/>
              </a:ext>
            </a:extLst>
          </p:cNvPr>
          <p:cNvSpPr txBox="1"/>
          <p:nvPr/>
        </p:nvSpPr>
        <p:spPr>
          <a:xfrm>
            <a:off x="605117" y="3289595"/>
            <a:ext cx="251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Logistic Regression</a:t>
            </a:r>
          </a:p>
        </p:txBody>
      </p:sp>
      <p:pic>
        <p:nvPicPr>
          <p:cNvPr id="8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DAEB3068-CA5A-D84F-85C4-A626F348C8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59" t="4955" r="14499" b="1435"/>
          <a:stretch/>
        </p:blipFill>
        <p:spPr>
          <a:xfrm>
            <a:off x="4326024" y="3734729"/>
            <a:ext cx="3023787" cy="2559483"/>
          </a:xfrm>
          <a:prstGeom prst="rect">
            <a:avLst/>
          </a:prstGeom>
        </p:spPr>
      </p:pic>
      <p:pic>
        <p:nvPicPr>
          <p:cNvPr id="9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4D240A7C-9575-7A4D-9FF3-70E4E7A0CE5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51" t="6229" r="18797" b="1437"/>
          <a:stretch/>
        </p:blipFill>
        <p:spPr>
          <a:xfrm>
            <a:off x="8641976" y="3829910"/>
            <a:ext cx="2671483" cy="24010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2843FF-45AB-584C-AE13-67BA1F3E76C5}"/>
              </a:ext>
            </a:extLst>
          </p:cNvPr>
          <p:cNvSpPr txBox="1"/>
          <p:nvPr/>
        </p:nvSpPr>
        <p:spPr>
          <a:xfrm>
            <a:off x="4509363" y="3298108"/>
            <a:ext cx="251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Decision Tree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4E105-1AD8-6B4C-880B-07C43E9BEECF}"/>
              </a:ext>
            </a:extLst>
          </p:cNvPr>
          <p:cNvSpPr txBox="1"/>
          <p:nvPr/>
        </p:nvSpPr>
        <p:spPr>
          <a:xfrm>
            <a:off x="8641976" y="3370484"/>
            <a:ext cx="251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 Nearest </a:t>
            </a:r>
            <a:r>
              <a:rPr lang="en-US" dirty="0" err="1"/>
              <a:t>Neighbour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E20634-2088-1942-9E86-318FC305AFC3}"/>
              </a:ext>
            </a:extLst>
          </p:cNvPr>
          <p:cNvSpPr txBox="1"/>
          <p:nvPr/>
        </p:nvSpPr>
        <p:spPr>
          <a:xfrm>
            <a:off x="545214" y="6122894"/>
            <a:ext cx="251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Support Vector Machine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9BDBB5-0388-804F-9403-EC4F96F9B9C2}"/>
              </a:ext>
            </a:extLst>
          </p:cNvPr>
          <p:cNvSpPr/>
          <p:nvPr/>
        </p:nvSpPr>
        <p:spPr>
          <a:xfrm>
            <a:off x="4818816" y="6230934"/>
            <a:ext cx="1604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Random Forest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EF3A7C-7917-3340-95BB-1EB951C09862}"/>
              </a:ext>
            </a:extLst>
          </p:cNvPr>
          <p:cNvSpPr/>
          <p:nvPr/>
        </p:nvSpPr>
        <p:spPr>
          <a:xfrm>
            <a:off x="9021599" y="6304120"/>
            <a:ext cx="1759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307607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543</Words>
  <Application>Microsoft Macintosh PowerPoint</Application>
  <PresentationFormat>Widescreen</PresentationFormat>
  <Paragraphs>142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   INVESTIGATING MACHINE LEARNING METHODS FOR HUMAN BEHAVIOUR ACTIVITY WITH DEPLOYMENT </vt:lpstr>
      <vt:lpstr>Problem</vt:lpstr>
      <vt:lpstr>Solution</vt:lpstr>
      <vt:lpstr>What was done during this project</vt:lpstr>
      <vt:lpstr>Data Visualisation</vt:lpstr>
      <vt:lpstr>Train Test Split</vt:lpstr>
      <vt:lpstr>What is K - Fold Cross Validation</vt:lpstr>
      <vt:lpstr>K - Fold Cross-Validation</vt:lpstr>
      <vt:lpstr>Hyperparameter Tuning</vt:lpstr>
      <vt:lpstr>Getting Better</vt:lpstr>
      <vt:lpstr>Evaluation on Test Set </vt:lpstr>
      <vt:lpstr>Can we possibly deploy the model to be able to predict human behaviour activity in real time?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 INVESTIGATING MACHINE LEARNING METHODS FOR HUMAN BEHAVIOUR ACTIVITY WITH DEPLOYMENT </dc:title>
  <dc:creator>(s) Khrishawn Powell</dc:creator>
  <cp:lastModifiedBy>(s) Khrishawn Powell</cp:lastModifiedBy>
  <cp:revision>19</cp:revision>
  <dcterms:created xsi:type="dcterms:W3CDTF">2021-05-14T20:01:55Z</dcterms:created>
  <dcterms:modified xsi:type="dcterms:W3CDTF">2021-05-16T20:12:16Z</dcterms:modified>
</cp:coreProperties>
</file>